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Open Sans ExtraBold"/>
      <p:bold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2A37343-DBD6-40C5-86DB-BF11BEBB145C}">
  <a:tblStyle styleId="{62A37343-DBD6-40C5-86DB-BF11BEBB145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OpenSansExtraBold-bold.fntdata"/><Relationship Id="rId21" Type="http://schemas.openxmlformats.org/officeDocument/2006/relationships/slide" Target="slides/slide15.xml"/><Relationship Id="rId24" Type="http://schemas.openxmlformats.org/officeDocument/2006/relationships/font" Target="fonts/OpenSans-regular.fntdata"/><Relationship Id="rId23" Type="http://schemas.openxmlformats.org/officeDocument/2006/relationships/font" Target="fonts/OpenSans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36b1bd81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36b1bd81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36b1bd811_2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36b1bd811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36b1bd811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36b1bd811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36b1bd811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36b1bd811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36b1bd811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36b1bd811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436b1bd811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436b1bd811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36b1bd811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36b1bd811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36b1bd811_2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36b1bd811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36b1bd81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36b1bd81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36b1bd811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36b1bd811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36b1bd811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36b1bd811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36b1bd81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36b1bd81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36b1bd811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36b1bd811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36b1bd811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36b1bd811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0" y="0"/>
            <a:ext cx="9144000" cy="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Uberlândia, 29 de Setembro de 2018</a:t>
            </a:r>
            <a:endParaRPr b="1" sz="15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 rot="859">
            <a:off x="2172009" y="1990802"/>
            <a:ext cx="4800000" cy="11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LIGADOS</a:t>
            </a:r>
            <a:endParaRPr sz="7200">
              <a:solidFill>
                <a:srgbClr val="FFFFFF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0746" y="3686200"/>
            <a:ext cx="1423250" cy="14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 PLATAFORMA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Equipe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125" y="1242174"/>
            <a:ext cx="2232751" cy="2232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8597" y="1242187"/>
            <a:ext cx="2232751" cy="2228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15575" y="1242175"/>
            <a:ext cx="2232750" cy="223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 txBox="1"/>
          <p:nvPr/>
        </p:nvSpPr>
        <p:spPr>
          <a:xfrm>
            <a:off x="608800" y="3571125"/>
            <a:ext cx="22326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Fábio Henrique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Desenvolvedor e Empreendedor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0" name="Google Shape;180;p23"/>
          <p:cNvSpPr txBox="1"/>
          <p:nvPr/>
        </p:nvSpPr>
        <p:spPr>
          <a:xfrm>
            <a:off x="3458675" y="3568800"/>
            <a:ext cx="22326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Maurício Medeiros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Pós-Graduando - MBA em Gestão Empresarial e Empreendedor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1" name="Google Shape;181;p23"/>
          <p:cNvSpPr txBox="1"/>
          <p:nvPr/>
        </p:nvSpPr>
        <p:spPr>
          <a:xfrm>
            <a:off x="6312050" y="3568800"/>
            <a:ext cx="22326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Paulo Afonso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Engenheiro Aeronáutico e Empreendedor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/>
        </p:nvSpPr>
        <p:spPr>
          <a:xfrm>
            <a:off x="-5" y="1902150"/>
            <a:ext cx="9144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Obrigado!</a:t>
            </a:r>
            <a:endParaRPr b="1" sz="6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</a:rPr>
              <a:t>Pontuação</a:t>
            </a:r>
            <a:endParaRPr b="1" sz="2000">
              <a:solidFill>
                <a:srgbClr val="FFFFFF"/>
              </a:solidFill>
            </a:endParaRPr>
          </a:p>
        </p:txBody>
      </p:sp>
      <p:graphicFrame>
        <p:nvGraphicFramePr>
          <p:cNvPr id="192" name="Google Shape;192;p25"/>
          <p:cNvGraphicFramePr/>
          <p:nvPr/>
        </p:nvGraphicFramePr>
        <p:xfrm>
          <a:off x="949450" y="910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{62A37343-DBD6-40C5-86DB-BF11BEBB145C}</a:tableStyleId>
              </a:tblPr>
              <a:tblGrid>
                <a:gridCol w="514350"/>
                <a:gridCol w="952500"/>
                <a:gridCol w="952500"/>
                <a:gridCol w="952500"/>
                <a:gridCol w="952500"/>
                <a:gridCol w="952500"/>
                <a:gridCol w="952500"/>
                <a:gridCol w="952500"/>
              </a:tblGrid>
              <a:tr h="266700">
                <a:tc gridSpan="8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>
                          <a:solidFill>
                            <a:srgbClr val="FFFFFF"/>
                          </a:solidFill>
                        </a:rPr>
                        <a:t>Engajamento Social</a:t>
                      </a:r>
                      <a:endParaRPr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200025">
                <a:tc rowSpan="1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rgbClr val="FFFFFF"/>
                          </a:solidFill>
                        </a:rPr>
                        <a:t>LIFE COIN</a:t>
                      </a:r>
                      <a:endParaRPr sz="13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Zona de Conforto - Mínimo (dias):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0-500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Atualizar Perfil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Comentar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Próprio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Grupo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Máximo LC por dia: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Máx./Dia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4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2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Valor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8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12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Total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20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16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0000FF"/>
                          </a:solidFill>
                        </a:rPr>
                        <a:t>43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Zona de Aprendizado - Mínimo (dias):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501-2500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Atualizar Perfil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Comentar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Próprio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Grupo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Máximo LC por dia: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Máx./Dia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Valor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8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29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Total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35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40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0000FF"/>
                          </a:solidFill>
                        </a:rPr>
                        <a:t>85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Zona de Aprendizado - Mínimo (dias):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2501-5000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Atualizar Perfil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Comentar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Próprio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Grupo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Máximo LC por dia: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Máx./Dia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Valor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37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Total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0000FF"/>
                          </a:solidFill>
                        </a:rPr>
                        <a:t>135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</a:rPr>
              <a:t>Pontuação</a:t>
            </a:r>
            <a:endParaRPr b="1" sz="2000">
              <a:solidFill>
                <a:srgbClr val="FFFFFF"/>
              </a:solidFill>
            </a:endParaRPr>
          </a:p>
        </p:txBody>
      </p:sp>
      <p:pic>
        <p:nvPicPr>
          <p:cNvPr id="199" name="Google Shape;19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0" name="Google Shape;200;p26"/>
          <p:cNvGraphicFramePr/>
          <p:nvPr/>
        </p:nvGraphicFramePr>
        <p:xfrm>
          <a:off x="4719275" y="144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{62A37343-DBD6-40C5-86DB-BF11BEBB145C}</a:tableStyleId>
              </a:tblPr>
              <a:tblGrid>
                <a:gridCol w="1223450"/>
                <a:gridCol w="1223450"/>
                <a:gridCol w="1223450"/>
              </a:tblGrid>
              <a:tr h="516900"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>
                          <a:solidFill>
                            <a:srgbClr val="FFFFFF"/>
                          </a:solidFill>
                        </a:rPr>
                        <a:t>Premiações</a:t>
                      </a:r>
                      <a:endParaRPr sz="1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 hMerge="1"/>
                <a:tc hMerge="1"/>
              </a:tr>
              <a:tr h="355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Prêmio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LC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LG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07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Contrato de Trabalho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5000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17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5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Viagem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3500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14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5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Treinamento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2500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12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5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Livros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500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8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01" name="Google Shape;201;p26"/>
          <p:cNvGraphicFramePr/>
          <p:nvPr/>
        </p:nvGraphicFramePr>
        <p:xfrm>
          <a:off x="498850" y="145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{62A37343-DBD6-40C5-86DB-BF11BEBB145C}</a:tableStyleId>
              </a:tblPr>
              <a:tblGrid>
                <a:gridCol w="539750"/>
                <a:gridCol w="999550"/>
                <a:gridCol w="999550"/>
                <a:gridCol w="999550"/>
              </a:tblGrid>
              <a:tr h="324800">
                <a:tc grid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>
                          <a:solidFill>
                            <a:srgbClr val="FFFFFF"/>
                          </a:solidFill>
                        </a:rPr>
                        <a:t>Módulos Presenciais</a:t>
                      </a:r>
                      <a:endParaRPr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 hMerge="1"/>
                <a:tc hMerge="1"/>
                <a:tc hMerge="1"/>
              </a:tr>
              <a:tr h="223300">
                <a:tc rowSpan="9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rgbClr val="FFFFFF"/>
                          </a:solidFill>
                        </a:rPr>
                        <a:t>LIFE GEM</a:t>
                      </a:r>
                      <a:endParaRPr sz="13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 row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Presença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LG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81-100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61-80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&lt; 60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3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79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row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Média Final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UN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LG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95-100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80-94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70-79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Ferramentas e Custos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7" name="Google Shape;2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7"/>
          <p:cNvSpPr txBox="1"/>
          <p:nvPr/>
        </p:nvSpPr>
        <p:spPr>
          <a:xfrm>
            <a:off x="0" y="800100"/>
            <a:ext cx="7863900" cy="41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Plataforma: 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WordPress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Requisitos: 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Servidor baseado em UNIX/Linux1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PHP versão 7 ou superior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MySQL versão 5.6 ou superior OU MariaDB versão 10.0 ou superior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Memória para o PHP de pelo menos 64 MB (Somente para o software WordPress, sem plugins adicionais)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Tema utilizado: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BuddyPress Default (Gratuito)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Tema sugerido: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990000"/>
                </a:solidFill>
                <a:latin typeface="Open Sans"/>
                <a:ea typeface="Open Sans"/>
                <a:cs typeface="Open Sans"/>
                <a:sym typeface="Open Sans"/>
              </a:rPr>
              <a:t>	Besocial (U$59,00)</a:t>
            </a:r>
            <a:endParaRPr b="1" sz="1000">
              <a:solidFill>
                <a:srgbClr val="99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Plugins: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BuddyPress (Plataforma Social)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GamiPress (Plataforma de Gamificação) - Gratuita com add ons pagos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GamiPress Integration - Plugin para integrar o BuddyPress com o GamiPress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LearnPress (Plataforma de EAD)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GamiPress Integration - Plugin para integrar o LearnPress com o GamiPress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Add On sugerido: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990000"/>
                </a:solidFill>
                <a:latin typeface="Open Sans"/>
                <a:ea typeface="Open Sans"/>
                <a:cs typeface="Open Sans"/>
                <a:sym typeface="Open Sans"/>
              </a:rPr>
              <a:t>	GamiPress Reports (U$49,00)</a:t>
            </a:r>
            <a:endParaRPr b="1" sz="1000">
              <a:solidFill>
                <a:srgbClr val="99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Contextualização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273550" y="-557425"/>
            <a:ext cx="4917000" cy="3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32</a:t>
            </a:r>
            <a:r>
              <a:rPr b="1" lang="pt-BR" sz="17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%</a:t>
            </a:r>
            <a:endParaRPr b="1" sz="17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50725" y="2368825"/>
            <a:ext cx="4240800" cy="10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jovens 18-24 anos estão desempregados</a:t>
            </a:r>
            <a:endParaRPr b="1" sz="2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Fonte: PNAD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-345000" y="0"/>
            <a:ext cx="4917000" cy="3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41</a:t>
            </a:r>
            <a:r>
              <a:rPr b="1" lang="pt-BR" sz="1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%</a:t>
            </a:r>
            <a:endParaRPr b="1" sz="1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474100" y="2612550"/>
            <a:ext cx="3680400" cy="10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jovens de 19 anos não concluíram o ensino médio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Fonte: PNAD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Contextualização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4396650" y="-640000"/>
            <a:ext cx="4917000" cy="3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0">
                <a:solidFill>
                  <a:srgbClr val="FFFFFF"/>
                </a:solidFill>
              </a:rPr>
              <a:t>50%</a:t>
            </a:r>
            <a:endParaRPr b="1" sz="13000">
              <a:solidFill>
                <a:srgbClr val="FFFFFF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4993475" y="2053350"/>
            <a:ext cx="3769200" cy="17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evasão em cursos totalmente EAD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Fonte: ABDE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76475" y="559050"/>
            <a:ext cx="49170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64</a:t>
            </a:r>
            <a:r>
              <a:rPr b="1" lang="pt-BR" sz="17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%</a:t>
            </a:r>
            <a:endParaRPr b="1" sz="17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553650" y="3306925"/>
            <a:ext cx="3520500" cy="17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população está na internet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Fonte: IBGE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147325" y="2684950"/>
            <a:ext cx="1427400" cy="942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Divulgação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Redes Sociais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Presencial</a:t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1173401" y="1348625"/>
            <a:ext cx="2051400" cy="8100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Recrutar e Selecionar Jovens</a:t>
            </a:r>
            <a:endParaRPr b="1"/>
          </a:p>
        </p:txBody>
      </p:sp>
      <p:sp>
        <p:nvSpPr>
          <p:cNvPr id="83" name="Google Shape;83;p16"/>
          <p:cNvSpPr txBox="1"/>
          <p:nvPr/>
        </p:nvSpPr>
        <p:spPr>
          <a:xfrm>
            <a:off x="1173400" y="3926875"/>
            <a:ext cx="2051400" cy="8100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Recrutar e Selecionar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Empresas</a:t>
            </a:r>
            <a:endParaRPr b="1"/>
          </a:p>
        </p:txBody>
      </p:sp>
      <p:sp>
        <p:nvSpPr>
          <p:cNvPr id="84" name="Google Shape;84;p16"/>
          <p:cNvSpPr txBox="1"/>
          <p:nvPr/>
        </p:nvSpPr>
        <p:spPr>
          <a:xfrm>
            <a:off x="2513575" y="2684950"/>
            <a:ext cx="1734000" cy="6060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Instituto Projeto de Vida</a:t>
            </a:r>
            <a:endParaRPr b="1"/>
          </a:p>
        </p:txBody>
      </p:sp>
      <p:sp>
        <p:nvSpPr>
          <p:cNvPr id="85" name="Google Shape;85;p16"/>
          <p:cNvSpPr txBox="1"/>
          <p:nvPr/>
        </p:nvSpPr>
        <p:spPr>
          <a:xfrm>
            <a:off x="3578800" y="1395825"/>
            <a:ext cx="1734000" cy="7629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Módulos Presenciais e EAD</a:t>
            </a:r>
            <a:endParaRPr b="1"/>
          </a:p>
        </p:txBody>
      </p:sp>
      <p:sp>
        <p:nvSpPr>
          <p:cNvPr id="86" name="Google Shape;86;p16"/>
          <p:cNvSpPr txBox="1"/>
          <p:nvPr/>
        </p:nvSpPr>
        <p:spPr>
          <a:xfrm>
            <a:off x="3782600" y="4248575"/>
            <a:ext cx="1427400" cy="6060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Engajamento Social</a:t>
            </a:r>
            <a:endParaRPr b="1"/>
          </a:p>
        </p:txBody>
      </p:sp>
      <p:sp>
        <p:nvSpPr>
          <p:cNvPr id="87" name="Google Shape;87;p16"/>
          <p:cNvSpPr txBox="1"/>
          <p:nvPr/>
        </p:nvSpPr>
        <p:spPr>
          <a:xfrm>
            <a:off x="5568025" y="1395825"/>
            <a:ext cx="1542000" cy="7629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Ranqueamento e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Evolução</a:t>
            </a:r>
            <a:endParaRPr b="1"/>
          </a:p>
        </p:txBody>
      </p:sp>
      <p:sp>
        <p:nvSpPr>
          <p:cNvPr id="88" name="Google Shape;88;p16"/>
          <p:cNvSpPr txBox="1"/>
          <p:nvPr/>
        </p:nvSpPr>
        <p:spPr>
          <a:xfrm>
            <a:off x="5568025" y="4130975"/>
            <a:ext cx="1427400" cy="8100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Gamificação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Interação</a:t>
            </a:r>
            <a:endParaRPr b="1"/>
          </a:p>
        </p:txBody>
      </p:sp>
      <p:sp>
        <p:nvSpPr>
          <p:cNvPr id="89" name="Google Shape;89;p16"/>
          <p:cNvSpPr txBox="1"/>
          <p:nvPr/>
        </p:nvSpPr>
        <p:spPr>
          <a:xfrm>
            <a:off x="6860100" y="2708500"/>
            <a:ext cx="1427400" cy="7629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Prêmios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 Benefícios</a:t>
            </a:r>
            <a:endParaRPr b="1"/>
          </a:p>
        </p:txBody>
      </p:sp>
      <p:sp>
        <p:nvSpPr>
          <p:cNvPr id="90" name="Google Shape;90;p16"/>
          <p:cNvSpPr txBox="1"/>
          <p:nvPr/>
        </p:nvSpPr>
        <p:spPr>
          <a:xfrm rot="-5400605">
            <a:off x="7084686" y="2882650"/>
            <a:ext cx="3409200" cy="414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Oportunidade de Contratação</a:t>
            </a:r>
            <a:endParaRPr b="1"/>
          </a:p>
        </p:txBody>
      </p:sp>
      <p:cxnSp>
        <p:nvCxnSpPr>
          <p:cNvPr id="91" name="Google Shape;91;p16"/>
          <p:cNvCxnSpPr/>
          <p:nvPr/>
        </p:nvCxnSpPr>
        <p:spPr>
          <a:xfrm rot="10800000">
            <a:off x="814900" y="1742650"/>
            <a:ext cx="4500" cy="942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6"/>
          <p:cNvCxnSpPr>
            <a:endCxn id="81" idx="2"/>
          </p:cNvCxnSpPr>
          <p:nvPr/>
        </p:nvCxnSpPr>
        <p:spPr>
          <a:xfrm rot="10800000">
            <a:off x="861025" y="3627250"/>
            <a:ext cx="8400" cy="7128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6"/>
          <p:cNvCxnSpPr>
            <a:endCxn id="82" idx="1"/>
          </p:cNvCxnSpPr>
          <p:nvPr/>
        </p:nvCxnSpPr>
        <p:spPr>
          <a:xfrm>
            <a:off x="802901" y="1733825"/>
            <a:ext cx="370500" cy="19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6"/>
          <p:cNvCxnSpPr>
            <a:endCxn id="83" idx="1"/>
          </p:cNvCxnSpPr>
          <p:nvPr/>
        </p:nvCxnSpPr>
        <p:spPr>
          <a:xfrm>
            <a:off x="895900" y="4328875"/>
            <a:ext cx="277500" cy="30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6"/>
          <p:cNvCxnSpPr>
            <a:endCxn id="82" idx="3"/>
          </p:cNvCxnSpPr>
          <p:nvPr/>
        </p:nvCxnSpPr>
        <p:spPr>
          <a:xfrm flipH="1">
            <a:off x="3224801" y="1748225"/>
            <a:ext cx="1263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6"/>
          <p:cNvCxnSpPr>
            <a:endCxn id="83" idx="3"/>
          </p:cNvCxnSpPr>
          <p:nvPr/>
        </p:nvCxnSpPr>
        <p:spPr>
          <a:xfrm rot="10800000">
            <a:off x="3224800" y="4331875"/>
            <a:ext cx="152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6"/>
          <p:cNvCxnSpPr>
            <a:endCxn id="84" idx="0"/>
          </p:cNvCxnSpPr>
          <p:nvPr/>
        </p:nvCxnSpPr>
        <p:spPr>
          <a:xfrm>
            <a:off x="3380575" y="1742650"/>
            <a:ext cx="0" cy="942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6"/>
          <p:cNvCxnSpPr>
            <a:endCxn id="84" idx="2"/>
          </p:cNvCxnSpPr>
          <p:nvPr/>
        </p:nvCxnSpPr>
        <p:spPr>
          <a:xfrm flipH="1" rot="10800000">
            <a:off x="3364675" y="3290950"/>
            <a:ext cx="15900" cy="1074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" name="Google Shape;99;p16"/>
          <p:cNvCxnSpPr/>
          <p:nvPr/>
        </p:nvCxnSpPr>
        <p:spPr>
          <a:xfrm flipH="1" rot="10800000">
            <a:off x="4496300" y="2176025"/>
            <a:ext cx="7200" cy="9168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6"/>
          <p:cNvCxnSpPr/>
          <p:nvPr/>
        </p:nvCxnSpPr>
        <p:spPr>
          <a:xfrm rot="10800000">
            <a:off x="4078225" y="3089950"/>
            <a:ext cx="430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6"/>
          <p:cNvCxnSpPr>
            <a:endCxn id="86" idx="0"/>
          </p:cNvCxnSpPr>
          <p:nvPr/>
        </p:nvCxnSpPr>
        <p:spPr>
          <a:xfrm>
            <a:off x="4496300" y="3092675"/>
            <a:ext cx="0" cy="1155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" name="Google Shape;102;p16"/>
          <p:cNvCxnSpPr>
            <a:endCxn id="87" idx="1"/>
          </p:cNvCxnSpPr>
          <p:nvPr/>
        </p:nvCxnSpPr>
        <p:spPr>
          <a:xfrm flipH="1" rot="10800000">
            <a:off x="5210125" y="1777275"/>
            <a:ext cx="357900" cy="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6"/>
          <p:cNvCxnSpPr/>
          <p:nvPr/>
        </p:nvCxnSpPr>
        <p:spPr>
          <a:xfrm flipH="1" rot="10800000">
            <a:off x="5210125" y="4515875"/>
            <a:ext cx="3579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6"/>
          <p:cNvCxnSpPr/>
          <p:nvPr/>
        </p:nvCxnSpPr>
        <p:spPr>
          <a:xfrm flipH="1">
            <a:off x="6995350" y="4480200"/>
            <a:ext cx="591900" cy="141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6"/>
          <p:cNvCxnSpPr/>
          <p:nvPr/>
        </p:nvCxnSpPr>
        <p:spPr>
          <a:xfrm rot="10800000">
            <a:off x="7573800" y="3359650"/>
            <a:ext cx="0" cy="1141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6"/>
          <p:cNvCxnSpPr/>
          <p:nvPr/>
        </p:nvCxnSpPr>
        <p:spPr>
          <a:xfrm rot="10800000">
            <a:off x="7110000" y="1768800"/>
            <a:ext cx="465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6"/>
          <p:cNvCxnSpPr/>
          <p:nvPr/>
        </p:nvCxnSpPr>
        <p:spPr>
          <a:xfrm flipH="1">
            <a:off x="7573675" y="1780450"/>
            <a:ext cx="25200" cy="1041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6"/>
          <p:cNvCxnSpPr>
            <a:stCxn id="89" idx="3"/>
            <a:endCxn id="90" idx="0"/>
          </p:cNvCxnSpPr>
          <p:nvPr/>
        </p:nvCxnSpPr>
        <p:spPr>
          <a:xfrm>
            <a:off x="8287500" y="3089950"/>
            <a:ext cx="294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" name="Google Shape;109;p16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Fluxograma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/>
        </p:nvSpPr>
        <p:spPr>
          <a:xfrm>
            <a:off x="226525" y="264300"/>
            <a:ext cx="2998200" cy="7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Divulgação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Online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850" y="2686050"/>
            <a:ext cx="4066301" cy="223645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0150" y="264304"/>
            <a:ext cx="4060550" cy="224524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8" name="Google Shape;11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1200" y="1301126"/>
            <a:ext cx="4060554" cy="223645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/>
        </p:nvSpPr>
        <p:spPr>
          <a:xfrm>
            <a:off x="226525" y="264300"/>
            <a:ext cx="33930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Site Institucional + Formulário de inscrição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350" y="2026825"/>
            <a:ext cx="5328452" cy="28957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9525" y="445675"/>
            <a:ext cx="5353730" cy="28957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Solução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/>
        </p:nvSpPr>
        <p:spPr>
          <a:xfrm>
            <a:off x="586300" y="370250"/>
            <a:ext cx="7915200" cy="13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Plataforma Colaborativa </a:t>
            </a:r>
            <a:endParaRPr b="1" sz="25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 de Engajamento Social</a:t>
            </a:r>
            <a:endParaRPr b="1" sz="25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1047700" y="1333350"/>
            <a:ext cx="74538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REDE SUPERA</a:t>
            </a:r>
            <a:endParaRPr b="1" sz="6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323850" y="2914650"/>
            <a:ext cx="1977000" cy="1931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Comunidade Gamificada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3224725" y="2914650"/>
            <a:ext cx="1977000" cy="1931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Fórum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6125600" y="2914650"/>
            <a:ext cx="1977000" cy="1931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EAD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2457450" y="3505200"/>
            <a:ext cx="5721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+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5377613" y="3505200"/>
            <a:ext cx="5721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+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/>
        </p:nvSpPr>
        <p:spPr>
          <a:xfrm>
            <a:off x="342900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Zonas (Ranks)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1035300"/>
            <a:ext cx="7164375" cy="911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2164660"/>
            <a:ext cx="7164375" cy="911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000" y="3370220"/>
            <a:ext cx="7164375" cy="91183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 txBox="1"/>
          <p:nvPr/>
        </p:nvSpPr>
        <p:spPr>
          <a:xfrm>
            <a:off x="7744300" y="730500"/>
            <a:ext cx="1264200" cy="9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PONTUAÇÃO</a:t>
            </a:r>
            <a:endParaRPr b="1"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20"/>
          <p:cNvSpPr txBox="1"/>
          <p:nvPr/>
        </p:nvSpPr>
        <p:spPr>
          <a:xfrm>
            <a:off x="7936750" y="1264075"/>
            <a:ext cx="9444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0-500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7744300" y="2350050"/>
            <a:ext cx="14241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501-2500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2" name="Google Shape;152;p20"/>
          <p:cNvSpPr txBox="1"/>
          <p:nvPr/>
        </p:nvSpPr>
        <p:spPr>
          <a:xfrm>
            <a:off x="7545375" y="3573900"/>
            <a:ext cx="15765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2501</a:t>
            </a: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-5000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Moedas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8" name="Google Shape;15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8913" y="1243175"/>
            <a:ext cx="758955" cy="75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6520" y="1243175"/>
            <a:ext cx="758955" cy="75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1"/>
          <p:cNvSpPr txBox="1"/>
          <p:nvPr/>
        </p:nvSpPr>
        <p:spPr>
          <a:xfrm>
            <a:off x="1294550" y="1389550"/>
            <a:ext cx="23781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Life Coin (LC)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5976938" y="1389550"/>
            <a:ext cx="23781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Life Gem (LG)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226525" y="2263500"/>
            <a:ext cx="4345500" cy="21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Conquistada através do engajamento e interação com a comunidade online (comentários, produção de conteúdo, etc)</a:t>
            </a:r>
            <a:endParaRPr b="1" sz="1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4825225" y="2263500"/>
            <a:ext cx="4071000" cy="16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Conquista</a:t>
            </a:r>
            <a:r>
              <a:rPr b="1" lang="pt-BR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-se através da participação ativa e desempenho em aulas presenciais.</a:t>
            </a:r>
            <a:endParaRPr b="1" sz="1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